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Inter SemiBold"/>
      <p:regular r:id="rId32"/>
      <p:bold r:id="rId33"/>
      <p:italic r:id="rId34"/>
      <p:boldItalic r:id="rId35"/>
    </p:embeddedFont>
    <p:embeddedFont>
      <p:font typeface="Inter Light"/>
      <p:regular r:id="rId36"/>
      <p:bold r:id="rId37"/>
      <p:italic r:id="rId38"/>
      <p:boldItalic r:id="rId39"/>
    </p:embeddedFont>
    <p:embeddedFont>
      <p:font typeface="Inter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747775"/>
          </p15:clr>
        </p15:guide>
        <p15:guide id="2" pos="247">
          <p15:clr>
            <a:srgbClr val="747775"/>
          </p15:clr>
        </p15:guide>
        <p15:guide id="3" pos="5074">
          <p15:clr>
            <a:srgbClr val="747775"/>
          </p15:clr>
        </p15:guide>
        <p15:guide id="4" pos="5544">
          <p15:clr>
            <a:srgbClr val="747775"/>
          </p15:clr>
        </p15:guide>
        <p15:guide id="5" orient="horz" pos="21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47"/>
        <p:guide pos="5074"/>
        <p:guide pos="5544"/>
        <p:guide pos="21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-regular.fntdata"/><Relationship Id="rId20" Type="http://schemas.openxmlformats.org/officeDocument/2006/relationships/slide" Target="slides/slide15.xml"/><Relationship Id="rId42" Type="http://schemas.openxmlformats.org/officeDocument/2006/relationships/font" Target="fonts/Inter-italic.fntdata"/><Relationship Id="rId41" Type="http://schemas.openxmlformats.org/officeDocument/2006/relationships/font" Target="fonts/Inter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Inter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InterSemiBold-bold.fntdata"/><Relationship Id="rId10" Type="http://schemas.openxmlformats.org/officeDocument/2006/relationships/slide" Target="slides/slide5.xml"/><Relationship Id="rId32" Type="http://schemas.openxmlformats.org/officeDocument/2006/relationships/font" Target="fonts/InterSemiBold-regular.fntdata"/><Relationship Id="rId13" Type="http://schemas.openxmlformats.org/officeDocument/2006/relationships/slide" Target="slides/slide8.xml"/><Relationship Id="rId35" Type="http://schemas.openxmlformats.org/officeDocument/2006/relationships/font" Target="fonts/InterSemiBold-boldItalic.fntdata"/><Relationship Id="rId12" Type="http://schemas.openxmlformats.org/officeDocument/2006/relationships/slide" Target="slides/slide7.xml"/><Relationship Id="rId34" Type="http://schemas.openxmlformats.org/officeDocument/2006/relationships/font" Target="fonts/InterSemiBold-italic.fntdata"/><Relationship Id="rId15" Type="http://schemas.openxmlformats.org/officeDocument/2006/relationships/slide" Target="slides/slide10.xml"/><Relationship Id="rId37" Type="http://schemas.openxmlformats.org/officeDocument/2006/relationships/font" Target="fonts/InterLight-bold.fntdata"/><Relationship Id="rId14" Type="http://schemas.openxmlformats.org/officeDocument/2006/relationships/slide" Target="slides/slide9.xml"/><Relationship Id="rId36" Type="http://schemas.openxmlformats.org/officeDocument/2006/relationships/font" Target="fonts/InterLight-regular.fntdata"/><Relationship Id="rId17" Type="http://schemas.openxmlformats.org/officeDocument/2006/relationships/slide" Target="slides/slide12.xml"/><Relationship Id="rId39" Type="http://schemas.openxmlformats.org/officeDocument/2006/relationships/font" Target="fonts/InterLight-boldItalic.fntdata"/><Relationship Id="rId16" Type="http://schemas.openxmlformats.org/officeDocument/2006/relationships/slide" Target="slides/slide11.xml"/><Relationship Id="rId38" Type="http://schemas.openxmlformats.org/officeDocument/2006/relationships/font" Target="fonts/InterLigh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g321f657816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" name="Google Shape;14;g321f657816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Welcome back, everyone! In our previous lesson, we explored Group Chat, a powerful conversational pattern for agent collaboration.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267faf040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267faf040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State: Represents a specific step in the workflow.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267faf040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267faf040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And </a:t>
            </a:r>
            <a:r>
              <a:rPr lang="en">
                <a:solidFill>
                  <a:schemeClr val="dk1"/>
                </a:solidFill>
              </a:rPr>
              <a:t>Flow or Transition: Defines how the process moves from one state to another based on outcomes or rules.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267faf040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267faf040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Here each state can involve actions like checking for errors, looking for specific content in the message, execution of a tool, etc.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Let’s understand StateFlow better by revisiting the </a:t>
            </a:r>
            <a:r>
              <a:rPr lang="en">
                <a:solidFill>
                  <a:schemeClr val="dk1"/>
                </a:solidFill>
              </a:rPr>
              <a:t>Group Chat</a:t>
            </a:r>
            <a:r>
              <a:rPr lang="en">
                <a:solidFill>
                  <a:schemeClr val="dk1"/>
                </a:solidFill>
              </a:rPr>
              <a:t> example we built to assist the HR team.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267faf040e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267faf040e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Previously, we saw how the HR department acted as the Group Chat Manager, coordinating discussions with various teams. However, without structure: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267faf040e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267faf040e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The HR agent might pass control to the Product Team randomly, even if their input isn’t required yet.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267faf040e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267faf040e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Or the Engineering Team might receive tasks before understanding the product’s requirements.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267faf040e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267faf040e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Or If an agent runs into an error, the entire flow may break. To address these challenges, let’s see how StateFlow can make this workflow more structured and efficient.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267faf040e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267faf040e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Using stateflow we can divide the workflow into states with clear transitions specifying when we want to use a particular agent based on conditions. For example: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267faf040e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267faf040e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 customised function can observe the states or response of the product manager to identify the nature of requirements.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267faf040e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267faf040e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If the product is software-centric we can direct the state and the flow to Engineering agent. 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3267faf04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" name="Google Shape;23;g3267faf04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 In Group Chat, we have a Group Chat Manager who decides the order in which the agents would work based on a “Speaker_selection” method.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267faf040e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267faf040e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If the product is not software-centric then we can direct the state and the flow to the Marketing agent .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267faf040e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267faf040e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The function can also look at the response shared by the marketing agent.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267faf040e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267faf040e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If it gets a response from the the marketing agent it can pass the flow to the customer support agent.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267faf040e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267faf040e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</a:t>
            </a:r>
            <a:r>
              <a:rPr lang="en">
                <a:solidFill>
                  <a:schemeClr val="dk1"/>
                </a:solidFill>
              </a:rPr>
              <a:t>ut if for some reason the marketing agent throws an error. The function can redirect the flow to the engineering agent rather than stopping the conversation.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267faf040e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267faf040e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Finally, with the custom function we can also set up a specific agent to give the final response to us irrespective of the number of turns defined for the group chat. 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267faf040e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267faf040e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StateFlow brings structure and clarity to GroupChat. By dynamically transitioning between states, handling errors, and logically ending conversations, StateFlow ensures tasks are completed predictably and without unnecessary effort.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2acf658512_0_562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g32acf658512_0_562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 all for this lesson, head to the next lesson, where we enhance our hiring need identifier multi agent system using </a:t>
            </a:r>
            <a:r>
              <a:rPr lang="en">
                <a:solidFill>
                  <a:schemeClr val="dk1"/>
                </a:solidFill>
              </a:rPr>
              <a:t>StateFlow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6" name="Google Shape;396;g32acf658512_0_562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267faf040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3267faf040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Here’s a quick overview of these methods and their drawbacks: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267faf040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267faf040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</a:t>
            </a:r>
            <a:r>
              <a:rPr lang="en">
                <a:solidFill>
                  <a:schemeClr val="dk1"/>
                </a:solidFill>
              </a:rPr>
              <a:t>Round Robin, agents take turns in a fixed order. It lacks flexibility; agents are called even when their task is not performed.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267faf040e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267faf040e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‘Manual’, the group chat manager selects the next agent manually. This involves human input so, it is time consuming at each step especially for large workflows.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267faf040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267faf040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Next is Auto. In this, the system selects the next agent automatically based on predefined criteria. But it’s criteria might not account for complex task dependencies.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267faf040e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267faf040e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Finally, the ‘Random Method’ chooses the next agent randomly. The order is Unpredictable, which can disrupt task order and workflow consistency.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67faf040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267faf040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 summarise, with these methods, Group Chat cannot handle tasks that require "if-then" decisions and has no built-in mechanism to retry failed tasks or manage errors.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 address these shortcomings, AG2 introduces StateFlow.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267faf040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267faf040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StateFlow</a:t>
            </a:r>
            <a:r>
              <a:rPr lang="en">
                <a:solidFill>
                  <a:schemeClr val="dk1"/>
                </a:solidFill>
              </a:rPr>
              <a:t> is a combination of two words: State and Flow, where: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0" name="Google Shape;10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5131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051501" y="4690220"/>
            <a:ext cx="753175" cy="216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" name="Google Shape;1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/>
        </p:nvSpPr>
        <p:spPr>
          <a:xfrm>
            <a:off x="311700" y="2200550"/>
            <a:ext cx="5851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sz="25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" name="Google Shape;20;p4"/>
          <p:cNvSpPr txBox="1"/>
          <p:nvPr/>
        </p:nvSpPr>
        <p:spPr>
          <a:xfrm>
            <a:off x="314689" y="3939725"/>
            <a:ext cx="6250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Apoorv Vishnoi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Head of </a:t>
            </a:r>
            <a:r>
              <a:rPr lang="en" sz="1500">
                <a:solidFill>
                  <a:schemeClr val="lt1"/>
                </a:solidFill>
              </a:rPr>
              <a:t>Training, Analytics Vidhya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13"/>
          <p:cNvSpPr/>
          <p:nvPr/>
        </p:nvSpPr>
        <p:spPr>
          <a:xfrm>
            <a:off x="2660324" y="11905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StateFlow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163" name="Google Shape;163;p13"/>
          <p:cNvCxnSpPr>
            <a:stCxn id="162" idx="2"/>
          </p:cNvCxnSpPr>
          <p:nvPr/>
        </p:nvCxnSpPr>
        <p:spPr>
          <a:xfrm>
            <a:off x="4640324" y="17446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3"/>
          <p:cNvCxnSpPr/>
          <p:nvPr/>
        </p:nvCxnSpPr>
        <p:spPr>
          <a:xfrm flipH="1" rot="10800000">
            <a:off x="3078822" y="2328342"/>
            <a:ext cx="31317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3"/>
          <p:cNvCxnSpPr/>
          <p:nvPr/>
        </p:nvCxnSpPr>
        <p:spPr>
          <a:xfrm>
            <a:off x="6217522" y="232590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6" name="Google Shape;166;p13"/>
          <p:cNvSpPr/>
          <p:nvPr/>
        </p:nvSpPr>
        <p:spPr>
          <a:xfrm>
            <a:off x="5805192" y="2680368"/>
            <a:ext cx="845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Flow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67" name="Google Shape;167;p13"/>
          <p:cNvSpPr/>
          <p:nvPr/>
        </p:nvSpPr>
        <p:spPr>
          <a:xfrm>
            <a:off x="2660326" y="2677068"/>
            <a:ext cx="845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State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68" name="Google Shape;168;p13"/>
          <p:cNvCxnSpPr/>
          <p:nvPr/>
        </p:nvCxnSpPr>
        <p:spPr>
          <a:xfrm>
            <a:off x="3078822" y="2331947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9" name="Google Shape;169;p13"/>
          <p:cNvSpPr txBox="1"/>
          <p:nvPr/>
        </p:nvSpPr>
        <p:spPr>
          <a:xfrm>
            <a:off x="2337975" y="3299475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Specific step in the workflow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4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4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6" name="Google Shape;176;p14"/>
          <p:cNvSpPr/>
          <p:nvPr/>
        </p:nvSpPr>
        <p:spPr>
          <a:xfrm>
            <a:off x="2660324" y="11905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StateFlow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177" name="Google Shape;177;p14"/>
          <p:cNvCxnSpPr>
            <a:stCxn id="176" idx="2"/>
          </p:cNvCxnSpPr>
          <p:nvPr/>
        </p:nvCxnSpPr>
        <p:spPr>
          <a:xfrm>
            <a:off x="4640324" y="17446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14"/>
          <p:cNvCxnSpPr/>
          <p:nvPr/>
        </p:nvCxnSpPr>
        <p:spPr>
          <a:xfrm flipH="1" rot="10800000">
            <a:off x="3078822" y="2328342"/>
            <a:ext cx="31317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14"/>
          <p:cNvCxnSpPr/>
          <p:nvPr/>
        </p:nvCxnSpPr>
        <p:spPr>
          <a:xfrm>
            <a:off x="6217522" y="232590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0" name="Google Shape;180;p14"/>
          <p:cNvSpPr/>
          <p:nvPr/>
        </p:nvSpPr>
        <p:spPr>
          <a:xfrm>
            <a:off x="5805192" y="2680368"/>
            <a:ext cx="845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Flow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81" name="Google Shape;181;p14"/>
          <p:cNvSpPr/>
          <p:nvPr/>
        </p:nvSpPr>
        <p:spPr>
          <a:xfrm>
            <a:off x="2660326" y="2677068"/>
            <a:ext cx="845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State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82" name="Google Shape;182;p14"/>
          <p:cNvCxnSpPr/>
          <p:nvPr/>
        </p:nvCxnSpPr>
        <p:spPr>
          <a:xfrm>
            <a:off x="3078822" y="2331947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3" name="Google Shape;183;p14"/>
          <p:cNvSpPr txBox="1"/>
          <p:nvPr/>
        </p:nvSpPr>
        <p:spPr>
          <a:xfrm>
            <a:off x="5482850" y="3289350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How process moves from one state to another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5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5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0" name="Google Shape;190;p15"/>
          <p:cNvSpPr/>
          <p:nvPr/>
        </p:nvSpPr>
        <p:spPr>
          <a:xfrm>
            <a:off x="2660324" y="11905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StateFlow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191" name="Google Shape;191;p15"/>
          <p:cNvCxnSpPr>
            <a:stCxn id="190" idx="2"/>
          </p:cNvCxnSpPr>
          <p:nvPr/>
        </p:nvCxnSpPr>
        <p:spPr>
          <a:xfrm>
            <a:off x="4640324" y="17446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15"/>
          <p:cNvCxnSpPr/>
          <p:nvPr/>
        </p:nvCxnSpPr>
        <p:spPr>
          <a:xfrm flipH="1" rot="10800000">
            <a:off x="3078822" y="2328342"/>
            <a:ext cx="31317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15"/>
          <p:cNvCxnSpPr/>
          <p:nvPr/>
        </p:nvCxnSpPr>
        <p:spPr>
          <a:xfrm>
            <a:off x="6217522" y="232590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94" name="Google Shape;194;p15"/>
          <p:cNvSpPr/>
          <p:nvPr/>
        </p:nvSpPr>
        <p:spPr>
          <a:xfrm>
            <a:off x="5805192" y="2680368"/>
            <a:ext cx="845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Flow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95" name="Google Shape;195;p15"/>
          <p:cNvSpPr/>
          <p:nvPr/>
        </p:nvSpPr>
        <p:spPr>
          <a:xfrm>
            <a:off x="2660326" y="2677068"/>
            <a:ext cx="845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State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96" name="Google Shape;196;p15"/>
          <p:cNvCxnSpPr/>
          <p:nvPr/>
        </p:nvCxnSpPr>
        <p:spPr>
          <a:xfrm>
            <a:off x="3078822" y="2331947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97" name="Google Shape;197;p15"/>
          <p:cNvSpPr txBox="1"/>
          <p:nvPr/>
        </p:nvSpPr>
        <p:spPr>
          <a:xfrm>
            <a:off x="2337975" y="3299475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Actions: Checking errors, Looking for Content, 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Tool Execution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6"/>
          <p:cNvSpPr/>
          <p:nvPr/>
        </p:nvSpPr>
        <p:spPr>
          <a:xfrm>
            <a:off x="2655827" y="24371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3" name="Google Shape;203;p16"/>
          <p:cNvSpPr/>
          <p:nvPr/>
        </p:nvSpPr>
        <p:spPr>
          <a:xfrm>
            <a:off x="4607905" y="1467000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4" name="Google Shape;204;p16"/>
          <p:cNvSpPr/>
          <p:nvPr/>
        </p:nvSpPr>
        <p:spPr>
          <a:xfrm>
            <a:off x="4607905" y="2184313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16"/>
          <p:cNvSpPr/>
          <p:nvPr/>
        </p:nvSpPr>
        <p:spPr>
          <a:xfrm>
            <a:off x="4607905" y="2970815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6" name="Google Shape;206;p16"/>
          <p:cNvSpPr/>
          <p:nvPr/>
        </p:nvSpPr>
        <p:spPr>
          <a:xfrm>
            <a:off x="4607905" y="3764328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7" name="Google Shape;207;p16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6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Group Chat Problem Statement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/>
          <p:nvPr/>
        </p:nvSpPr>
        <p:spPr>
          <a:xfrm>
            <a:off x="2655827" y="24371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4" name="Google Shape;214;p17"/>
          <p:cNvSpPr/>
          <p:nvPr/>
        </p:nvSpPr>
        <p:spPr>
          <a:xfrm>
            <a:off x="4607905" y="1467000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5" name="Google Shape;215;p17"/>
          <p:cNvSpPr/>
          <p:nvPr/>
        </p:nvSpPr>
        <p:spPr>
          <a:xfrm>
            <a:off x="4607905" y="2184313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6" name="Google Shape;216;p17"/>
          <p:cNvSpPr/>
          <p:nvPr/>
        </p:nvSpPr>
        <p:spPr>
          <a:xfrm>
            <a:off x="4607905" y="2970815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7" name="Google Shape;217;p17"/>
          <p:cNvSpPr/>
          <p:nvPr/>
        </p:nvSpPr>
        <p:spPr>
          <a:xfrm>
            <a:off x="4607905" y="3764328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18" name="Google Shape;218;p17"/>
          <p:cNvCxnSpPr>
            <a:stCxn id="213" idx="6"/>
            <a:endCxn id="214" idx="1"/>
          </p:cNvCxnSpPr>
          <p:nvPr/>
        </p:nvCxnSpPr>
        <p:spPr>
          <a:xfrm flipH="1" rot="10800000">
            <a:off x="3535727" y="1748998"/>
            <a:ext cx="1072200" cy="1105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19" name="Google Shape;219;p17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7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Group Chat Problem Statement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1" name="Google Shape;221;p17"/>
          <p:cNvSpPr txBox="1"/>
          <p:nvPr/>
        </p:nvSpPr>
        <p:spPr>
          <a:xfrm>
            <a:off x="3044450" y="1460550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Randomly Pass control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>
            <a:off x="2655827" y="24371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7" name="Google Shape;227;p18"/>
          <p:cNvSpPr/>
          <p:nvPr/>
        </p:nvSpPr>
        <p:spPr>
          <a:xfrm>
            <a:off x="4607905" y="1467000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8" name="Google Shape;228;p18"/>
          <p:cNvSpPr/>
          <p:nvPr/>
        </p:nvSpPr>
        <p:spPr>
          <a:xfrm>
            <a:off x="4607905" y="2184313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9" name="Google Shape;229;p18"/>
          <p:cNvSpPr/>
          <p:nvPr/>
        </p:nvSpPr>
        <p:spPr>
          <a:xfrm>
            <a:off x="4607905" y="2970815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0" name="Google Shape;230;p18"/>
          <p:cNvSpPr/>
          <p:nvPr/>
        </p:nvSpPr>
        <p:spPr>
          <a:xfrm>
            <a:off x="4607905" y="3764328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31" name="Google Shape;231;p18"/>
          <p:cNvCxnSpPr>
            <a:stCxn id="226" idx="6"/>
            <a:endCxn id="228" idx="1"/>
          </p:cNvCxnSpPr>
          <p:nvPr/>
        </p:nvCxnSpPr>
        <p:spPr>
          <a:xfrm flipH="1" rot="10800000">
            <a:off x="3535727" y="2466298"/>
            <a:ext cx="1072200" cy="3882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32" name="Google Shape;232;p18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8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Group Chat Problem Statement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4" name="Google Shape;234;p18"/>
          <p:cNvSpPr txBox="1"/>
          <p:nvPr/>
        </p:nvSpPr>
        <p:spPr>
          <a:xfrm>
            <a:off x="3196850" y="1993950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Task w/o product details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2655827" y="24371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0" name="Google Shape;240;p19"/>
          <p:cNvSpPr/>
          <p:nvPr/>
        </p:nvSpPr>
        <p:spPr>
          <a:xfrm>
            <a:off x="4607905" y="1467000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1" name="Google Shape;241;p19"/>
          <p:cNvSpPr/>
          <p:nvPr/>
        </p:nvSpPr>
        <p:spPr>
          <a:xfrm>
            <a:off x="4607905" y="2184313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2" name="Google Shape;242;p19"/>
          <p:cNvSpPr/>
          <p:nvPr/>
        </p:nvSpPr>
        <p:spPr>
          <a:xfrm>
            <a:off x="4607905" y="2970815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4607905" y="3764328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4" name="Google Shape;244;p19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Group Chat Problem Statement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6976450" y="2608125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Flow may break on 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error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/>
          <p:nvPr/>
        </p:nvSpPr>
        <p:spPr>
          <a:xfrm>
            <a:off x="2655827" y="24371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2" name="Google Shape;252;p20"/>
          <p:cNvSpPr/>
          <p:nvPr/>
        </p:nvSpPr>
        <p:spPr>
          <a:xfrm>
            <a:off x="4607905" y="1467000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3" name="Google Shape;253;p20"/>
          <p:cNvSpPr/>
          <p:nvPr/>
        </p:nvSpPr>
        <p:spPr>
          <a:xfrm>
            <a:off x="4607905" y="2184313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4" name="Google Shape;254;p20"/>
          <p:cNvSpPr/>
          <p:nvPr/>
        </p:nvSpPr>
        <p:spPr>
          <a:xfrm>
            <a:off x="4607905" y="2970815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5" name="Google Shape;255;p20"/>
          <p:cNvSpPr/>
          <p:nvPr/>
        </p:nvSpPr>
        <p:spPr>
          <a:xfrm>
            <a:off x="4607905" y="3764328"/>
            <a:ext cx="18366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6" name="Google Shape;256;p20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0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8" name="Google Shape;258;p20"/>
          <p:cNvSpPr/>
          <p:nvPr/>
        </p:nvSpPr>
        <p:spPr>
          <a:xfrm>
            <a:off x="6589099" y="2544028"/>
            <a:ext cx="2382000" cy="731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Divide workflow into states with clear transitions based on conditions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/>
          <p:nvPr/>
        </p:nvSpPr>
        <p:spPr>
          <a:xfrm>
            <a:off x="1307150" y="1140065"/>
            <a:ext cx="6478800" cy="8346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64" name="Google Shape;264;p21"/>
          <p:cNvSpPr/>
          <p:nvPr/>
        </p:nvSpPr>
        <p:spPr>
          <a:xfrm>
            <a:off x="1467411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5" name="Google Shape;265;p21"/>
          <p:cNvSpPr/>
          <p:nvPr/>
        </p:nvSpPr>
        <p:spPr>
          <a:xfrm>
            <a:off x="3109101" y="1274899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</a:t>
            </a:r>
            <a:r>
              <a:rPr b="1" lang="en"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</a:t>
            </a:r>
            <a:endParaRPr b="1" sz="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6" name="Google Shape;266;p21"/>
          <p:cNvSpPr/>
          <p:nvPr/>
        </p:nvSpPr>
        <p:spPr>
          <a:xfrm>
            <a:off x="4750792" y="127487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7" name="Google Shape;267;p21"/>
          <p:cNvSpPr/>
          <p:nvPr/>
        </p:nvSpPr>
        <p:spPr>
          <a:xfrm>
            <a:off x="6392483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8" name="Google Shape;268;p21"/>
          <p:cNvSpPr/>
          <p:nvPr/>
        </p:nvSpPr>
        <p:spPr>
          <a:xfrm>
            <a:off x="86527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69" name="Google Shape;269;p21"/>
          <p:cNvCxnSpPr>
            <a:stCxn id="268" idx="6"/>
            <a:endCxn id="263" idx="1"/>
          </p:cNvCxnSpPr>
          <p:nvPr/>
        </p:nvCxnSpPr>
        <p:spPr>
          <a:xfrm>
            <a:off x="966427" y="1556898"/>
            <a:ext cx="340800" cy="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0" name="Google Shape;270;p21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1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2" name="Google Shape;272;p21"/>
          <p:cNvSpPr/>
          <p:nvPr/>
        </p:nvSpPr>
        <p:spPr>
          <a:xfrm>
            <a:off x="8186552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End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3" name="Google Shape;273;p21"/>
          <p:cNvSpPr/>
          <p:nvPr/>
        </p:nvSpPr>
        <p:spPr>
          <a:xfrm>
            <a:off x="1467392" y="2572300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</a:t>
            </a: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Function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74" name="Google Shape;274;p21"/>
          <p:cNvCxnSpPr>
            <a:endCxn id="273" idx="0"/>
          </p:cNvCxnSpPr>
          <p:nvPr/>
        </p:nvCxnSpPr>
        <p:spPr>
          <a:xfrm>
            <a:off x="2100992" y="1838800"/>
            <a:ext cx="0" cy="733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stealth"/>
            <a:tailEnd len="med" w="med" type="stealth"/>
          </a:ln>
        </p:spPr>
      </p:cxnSp>
      <p:sp>
        <p:nvSpPr>
          <p:cNvPr id="275" name="Google Shape;275;p21"/>
          <p:cNvSpPr/>
          <p:nvPr/>
        </p:nvSpPr>
        <p:spPr>
          <a:xfrm>
            <a:off x="1010192" y="1886500"/>
            <a:ext cx="1267200" cy="56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9C823"/>
                </a:solidFill>
                <a:latin typeface="Inter"/>
                <a:ea typeface="Inter"/>
                <a:cs typeface="Inter"/>
                <a:sym typeface="Inter"/>
              </a:rPr>
              <a:t>Observe State</a:t>
            </a:r>
            <a:endParaRPr b="1" sz="900">
              <a:solidFill>
                <a:srgbClr val="F9C82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2"/>
          <p:cNvSpPr/>
          <p:nvPr/>
        </p:nvSpPr>
        <p:spPr>
          <a:xfrm>
            <a:off x="3928192" y="282442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 Function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1" name="Google Shape;281;p22"/>
          <p:cNvSpPr/>
          <p:nvPr/>
        </p:nvSpPr>
        <p:spPr>
          <a:xfrm>
            <a:off x="1500217" y="2824425"/>
            <a:ext cx="1267200" cy="56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9C823"/>
                </a:solidFill>
                <a:latin typeface="Inter"/>
                <a:ea typeface="Inter"/>
                <a:cs typeface="Inter"/>
                <a:sym typeface="Inter"/>
              </a:rPr>
              <a:t>Software</a:t>
            </a:r>
            <a:r>
              <a:rPr b="1" lang="en" sz="1100">
                <a:solidFill>
                  <a:srgbClr val="F9C823"/>
                </a:solidFill>
                <a:latin typeface="Inter"/>
                <a:ea typeface="Inter"/>
                <a:cs typeface="Inter"/>
                <a:sym typeface="Inter"/>
              </a:rPr>
              <a:t> Product</a:t>
            </a:r>
            <a:endParaRPr b="1" sz="1100">
              <a:solidFill>
                <a:srgbClr val="F9C82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2" name="Google Shape;282;p22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2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84" name="Google Shape;284;p22"/>
          <p:cNvCxnSpPr>
            <a:stCxn id="285" idx="2"/>
            <a:endCxn id="281" idx="1"/>
          </p:cNvCxnSpPr>
          <p:nvPr/>
        </p:nvCxnSpPr>
        <p:spPr>
          <a:xfrm rot="5400000">
            <a:off x="1166917" y="2172225"/>
            <a:ext cx="1267500" cy="600900"/>
          </a:xfrm>
          <a:prstGeom prst="curvedConnector4">
            <a:avLst>
              <a:gd fmla="val 38876" name="adj1"/>
              <a:gd fmla="val 139628" name="adj2"/>
            </a:avLst>
          </a:prstGeom>
          <a:noFill/>
          <a:ln cap="flat" cmpd="sng" w="19050">
            <a:solidFill>
              <a:schemeClr val="lt1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286" name="Google Shape;286;p22"/>
          <p:cNvCxnSpPr/>
          <p:nvPr/>
        </p:nvCxnSpPr>
        <p:spPr>
          <a:xfrm>
            <a:off x="2615017" y="3106425"/>
            <a:ext cx="1160700" cy="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stealth"/>
          </a:ln>
        </p:spPr>
      </p:cxnSp>
      <p:sp>
        <p:nvSpPr>
          <p:cNvPr id="287" name="Google Shape;287;p22"/>
          <p:cNvSpPr/>
          <p:nvPr/>
        </p:nvSpPr>
        <p:spPr>
          <a:xfrm>
            <a:off x="1307150" y="1140065"/>
            <a:ext cx="6478800" cy="8346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288" name="Google Shape;288;p22"/>
          <p:cNvSpPr/>
          <p:nvPr/>
        </p:nvSpPr>
        <p:spPr>
          <a:xfrm>
            <a:off x="1467411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9" name="Google Shape;289;p22"/>
          <p:cNvSpPr/>
          <p:nvPr/>
        </p:nvSpPr>
        <p:spPr>
          <a:xfrm>
            <a:off x="3109101" y="1274899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</a:t>
            </a:r>
            <a:r>
              <a:rPr b="1" lang="en"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</a:t>
            </a:r>
            <a:endParaRPr b="1" sz="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0" name="Google Shape;290;p22"/>
          <p:cNvSpPr/>
          <p:nvPr/>
        </p:nvSpPr>
        <p:spPr>
          <a:xfrm>
            <a:off x="4750792" y="127487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1" name="Google Shape;291;p22"/>
          <p:cNvSpPr/>
          <p:nvPr/>
        </p:nvSpPr>
        <p:spPr>
          <a:xfrm>
            <a:off x="6392483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2" name="Google Shape;292;p22"/>
          <p:cNvSpPr/>
          <p:nvPr/>
        </p:nvSpPr>
        <p:spPr>
          <a:xfrm>
            <a:off x="86527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93" name="Google Shape;293;p22"/>
          <p:cNvCxnSpPr>
            <a:stCxn id="292" idx="6"/>
            <a:endCxn id="287" idx="1"/>
          </p:cNvCxnSpPr>
          <p:nvPr/>
        </p:nvCxnSpPr>
        <p:spPr>
          <a:xfrm>
            <a:off x="966427" y="1556898"/>
            <a:ext cx="340800" cy="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4" name="Google Shape;294;p22"/>
          <p:cNvSpPr/>
          <p:nvPr/>
        </p:nvSpPr>
        <p:spPr>
          <a:xfrm>
            <a:off x="8186552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End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95" name="Google Shape;295;p22"/>
          <p:cNvCxnSpPr>
            <a:stCxn id="280" idx="0"/>
          </p:cNvCxnSpPr>
          <p:nvPr/>
        </p:nvCxnSpPr>
        <p:spPr>
          <a:xfrm rot="10800000">
            <a:off x="3749092" y="1996125"/>
            <a:ext cx="812700" cy="8283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/>
        </p:nvSpPr>
        <p:spPr>
          <a:xfrm>
            <a:off x="264052" y="195800"/>
            <a:ext cx="7995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How does GroupChatManager choose the agent?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" name="Google Shape;27;p5"/>
          <p:cNvSpPr/>
          <p:nvPr/>
        </p:nvSpPr>
        <p:spPr>
          <a:xfrm>
            <a:off x="2655827" y="24371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Group Chat Manager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4607897" y="1466998"/>
            <a:ext cx="768300" cy="564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 A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4607897" y="2184315"/>
            <a:ext cx="7683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 B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4607897" y="2970821"/>
            <a:ext cx="7683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 C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" name="Google Shape;31;p5"/>
          <p:cNvSpPr/>
          <p:nvPr/>
        </p:nvSpPr>
        <p:spPr>
          <a:xfrm>
            <a:off x="4607897" y="3764337"/>
            <a:ext cx="7683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 D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" name="Google Shape;32;p5"/>
          <p:cNvSpPr txBox="1"/>
          <p:nvPr/>
        </p:nvSpPr>
        <p:spPr>
          <a:xfrm rot="-2826856">
            <a:off x="3350581" y="1960428"/>
            <a:ext cx="1316751" cy="3776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Selected Criteria??</a:t>
            </a:r>
            <a:endParaRPr sz="900">
              <a:solidFill>
                <a:schemeClr val="lt1"/>
              </a:solidFill>
            </a:endParaRPr>
          </a:p>
        </p:txBody>
      </p:sp>
      <p:cxnSp>
        <p:nvCxnSpPr>
          <p:cNvPr id="33" name="Google Shape;33;p5"/>
          <p:cNvCxnSpPr>
            <a:stCxn id="27" idx="6"/>
            <a:endCxn id="28" idx="1"/>
          </p:cNvCxnSpPr>
          <p:nvPr/>
        </p:nvCxnSpPr>
        <p:spPr>
          <a:xfrm flipH="1" rot="10800000">
            <a:off x="3535727" y="1748998"/>
            <a:ext cx="1072200" cy="1105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triangle"/>
          </a:ln>
        </p:spPr>
      </p:cxnSp>
      <p:pic>
        <p:nvPicPr>
          <p:cNvPr id="34" name="Google Shape;34;p5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>
            <a:off x="4591075" y="1213650"/>
            <a:ext cx="952500" cy="317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5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>
            <a:off x="2600061" y="2340250"/>
            <a:ext cx="952500" cy="104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3"/>
          <p:cNvSpPr/>
          <p:nvPr/>
        </p:nvSpPr>
        <p:spPr>
          <a:xfrm>
            <a:off x="3928192" y="282442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 Function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1" name="Google Shape;301;p23"/>
          <p:cNvSpPr/>
          <p:nvPr/>
        </p:nvSpPr>
        <p:spPr>
          <a:xfrm>
            <a:off x="1556151" y="2824425"/>
            <a:ext cx="1267200" cy="56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9C823"/>
                </a:solidFill>
                <a:latin typeface="Inter"/>
                <a:ea typeface="Inter"/>
                <a:cs typeface="Inter"/>
                <a:sym typeface="Inter"/>
              </a:rPr>
              <a:t>Non </a:t>
            </a:r>
            <a:endParaRPr b="1" sz="1100">
              <a:solidFill>
                <a:srgbClr val="F9C82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9C823"/>
                </a:solidFill>
                <a:latin typeface="Inter"/>
                <a:ea typeface="Inter"/>
                <a:cs typeface="Inter"/>
                <a:sym typeface="Inter"/>
              </a:rPr>
              <a:t>Software Product</a:t>
            </a:r>
            <a:endParaRPr b="1" sz="1100">
              <a:solidFill>
                <a:srgbClr val="F9C82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2" name="Google Shape;302;p23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3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04" name="Google Shape;304;p23"/>
          <p:cNvCxnSpPr>
            <a:endCxn id="301" idx="1"/>
          </p:cNvCxnSpPr>
          <p:nvPr/>
        </p:nvCxnSpPr>
        <p:spPr>
          <a:xfrm rot="5400000">
            <a:off x="1222851" y="2172225"/>
            <a:ext cx="1267500" cy="600900"/>
          </a:xfrm>
          <a:prstGeom prst="curvedConnector4">
            <a:avLst>
              <a:gd fmla="val 38876" name="adj1"/>
              <a:gd fmla="val 139628" name="adj2"/>
            </a:avLst>
          </a:prstGeom>
          <a:noFill/>
          <a:ln cap="flat" cmpd="sng" w="19050">
            <a:solidFill>
              <a:schemeClr val="lt1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305" name="Google Shape;305;p23"/>
          <p:cNvCxnSpPr/>
          <p:nvPr/>
        </p:nvCxnSpPr>
        <p:spPr>
          <a:xfrm>
            <a:off x="2615017" y="3106425"/>
            <a:ext cx="1160700" cy="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stealth"/>
          </a:ln>
        </p:spPr>
      </p:cxnSp>
      <p:sp>
        <p:nvSpPr>
          <p:cNvPr id="306" name="Google Shape;306;p23"/>
          <p:cNvSpPr/>
          <p:nvPr/>
        </p:nvSpPr>
        <p:spPr>
          <a:xfrm>
            <a:off x="1307150" y="1140065"/>
            <a:ext cx="6478800" cy="8346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07" name="Google Shape;307;p23"/>
          <p:cNvSpPr/>
          <p:nvPr/>
        </p:nvSpPr>
        <p:spPr>
          <a:xfrm>
            <a:off x="1467411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8" name="Google Shape;308;p23"/>
          <p:cNvSpPr/>
          <p:nvPr/>
        </p:nvSpPr>
        <p:spPr>
          <a:xfrm>
            <a:off x="3109101" y="1274899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</a:t>
            </a:r>
            <a:r>
              <a:rPr b="1" lang="en"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</a:t>
            </a:r>
            <a:endParaRPr b="1" sz="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9" name="Google Shape;309;p23"/>
          <p:cNvSpPr/>
          <p:nvPr/>
        </p:nvSpPr>
        <p:spPr>
          <a:xfrm>
            <a:off x="4750792" y="127487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" name="Google Shape;310;p23"/>
          <p:cNvSpPr/>
          <p:nvPr/>
        </p:nvSpPr>
        <p:spPr>
          <a:xfrm>
            <a:off x="6392483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1" name="Google Shape;311;p23"/>
          <p:cNvSpPr/>
          <p:nvPr/>
        </p:nvSpPr>
        <p:spPr>
          <a:xfrm>
            <a:off x="86527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12" name="Google Shape;312;p23"/>
          <p:cNvCxnSpPr>
            <a:stCxn id="311" idx="6"/>
            <a:endCxn id="306" idx="1"/>
          </p:cNvCxnSpPr>
          <p:nvPr/>
        </p:nvCxnSpPr>
        <p:spPr>
          <a:xfrm>
            <a:off x="966427" y="1556898"/>
            <a:ext cx="340800" cy="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3" name="Google Shape;313;p23"/>
          <p:cNvSpPr/>
          <p:nvPr/>
        </p:nvSpPr>
        <p:spPr>
          <a:xfrm>
            <a:off x="8186552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End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14" name="Google Shape;314;p23"/>
          <p:cNvCxnSpPr>
            <a:stCxn id="300" idx="0"/>
            <a:endCxn id="309" idx="2"/>
          </p:cNvCxnSpPr>
          <p:nvPr/>
        </p:nvCxnSpPr>
        <p:spPr>
          <a:xfrm flipH="1" rot="10800000">
            <a:off x="4561792" y="1838925"/>
            <a:ext cx="822600" cy="985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4"/>
          <p:cNvSpPr/>
          <p:nvPr/>
        </p:nvSpPr>
        <p:spPr>
          <a:xfrm>
            <a:off x="4772001" y="249812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 Function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0" name="Google Shape;320;p24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4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2" name="Google Shape;322;p24"/>
          <p:cNvSpPr/>
          <p:nvPr/>
        </p:nvSpPr>
        <p:spPr>
          <a:xfrm>
            <a:off x="1307150" y="1140065"/>
            <a:ext cx="6478800" cy="8346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23" name="Google Shape;323;p24"/>
          <p:cNvSpPr/>
          <p:nvPr/>
        </p:nvSpPr>
        <p:spPr>
          <a:xfrm>
            <a:off x="1467411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3109101" y="1274899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</a:t>
            </a:r>
            <a:r>
              <a:rPr b="1" lang="en"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</a:t>
            </a:r>
            <a:endParaRPr b="1" sz="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5" name="Google Shape;325;p24"/>
          <p:cNvSpPr/>
          <p:nvPr/>
        </p:nvSpPr>
        <p:spPr>
          <a:xfrm>
            <a:off x="4750779" y="127487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6" name="Google Shape;326;p24"/>
          <p:cNvSpPr/>
          <p:nvPr/>
        </p:nvSpPr>
        <p:spPr>
          <a:xfrm>
            <a:off x="6392483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7" name="Google Shape;327;p24"/>
          <p:cNvSpPr/>
          <p:nvPr/>
        </p:nvSpPr>
        <p:spPr>
          <a:xfrm>
            <a:off x="86527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28" name="Google Shape;328;p24"/>
          <p:cNvCxnSpPr>
            <a:stCxn id="327" idx="6"/>
            <a:endCxn id="322" idx="1"/>
          </p:cNvCxnSpPr>
          <p:nvPr/>
        </p:nvCxnSpPr>
        <p:spPr>
          <a:xfrm>
            <a:off x="966427" y="1556898"/>
            <a:ext cx="340800" cy="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9" name="Google Shape;329;p24"/>
          <p:cNvSpPr/>
          <p:nvPr/>
        </p:nvSpPr>
        <p:spPr>
          <a:xfrm>
            <a:off x="8186552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End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0" name="Google Shape;330;p24"/>
          <p:cNvSpPr/>
          <p:nvPr/>
        </p:nvSpPr>
        <p:spPr>
          <a:xfrm>
            <a:off x="5333326" y="1886500"/>
            <a:ext cx="1267200" cy="56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9C823"/>
                </a:solidFill>
                <a:latin typeface="Inter"/>
                <a:ea typeface="Inter"/>
                <a:cs typeface="Inter"/>
                <a:sym typeface="Inter"/>
              </a:rPr>
              <a:t>Observe State</a:t>
            </a:r>
            <a:endParaRPr b="1" sz="900">
              <a:solidFill>
                <a:srgbClr val="F9C82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31" name="Google Shape;331;p24"/>
          <p:cNvCxnSpPr/>
          <p:nvPr/>
        </p:nvCxnSpPr>
        <p:spPr>
          <a:xfrm>
            <a:off x="5405617" y="1838962"/>
            <a:ext cx="0" cy="659100"/>
          </a:xfrm>
          <a:prstGeom prst="straightConnector1">
            <a:avLst/>
          </a:prstGeom>
          <a:noFill/>
          <a:ln cap="flat" cmpd="sng" w="9525">
            <a:solidFill>
              <a:srgbClr val="DAE0E6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5"/>
          <p:cNvSpPr/>
          <p:nvPr/>
        </p:nvSpPr>
        <p:spPr>
          <a:xfrm>
            <a:off x="4740857" y="297682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 Function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7" name="Google Shape;337;p25"/>
          <p:cNvSpPr/>
          <p:nvPr/>
        </p:nvSpPr>
        <p:spPr>
          <a:xfrm>
            <a:off x="1307150" y="1140065"/>
            <a:ext cx="6478800" cy="8346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8" name="Google Shape;338;p25"/>
          <p:cNvSpPr/>
          <p:nvPr/>
        </p:nvSpPr>
        <p:spPr>
          <a:xfrm>
            <a:off x="1467411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9" name="Google Shape;339;p25"/>
          <p:cNvSpPr/>
          <p:nvPr/>
        </p:nvSpPr>
        <p:spPr>
          <a:xfrm>
            <a:off x="3109101" y="1274899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</a:t>
            </a:r>
            <a:r>
              <a:rPr b="1" lang="en"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</a:t>
            </a:r>
            <a:endParaRPr b="1" sz="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0" name="Google Shape;340;p25"/>
          <p:cNvSpPr/>
          <p:nvPr/>
        </p:nvSpPr>
        <p:spPr>
          <a:xfrm>
            <a:off x="4750792" y="127487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1" name="Google Shape;341;p25"/>
          <p:cNvSpPr/>
          <p:nvPr/>
        </p:nvSpPr>
        <p:spPr>
          <a:xfrm>
            <a:off x="6392483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2" name="Google Shape;342;p25"/>
          <p:cNvSpPr/>
          <p:nvPr/>
        </p:nvSpPr>
        <p:spPr>
          <a:xfrm>
            <a:off x="86527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43" name="Google Shape;343;p25"/>
          <p:cNvCxnSpPr>
            <a:stCxn id="342" idx="6"/>
            <a:endCxn id="337" idx="1"/>
          </p:cNvCxnSpPr>
          <p:nvPr/>
        </p:nvCxnSpPr>
        <p:spPr>
          <a:xfrm>
            <a:off x="966427" y="1556898"/>
            <a:ext cx="340800" cy="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4" name="Google Shape;344;p25"/>
          <p:cNvSpPr/>
          <p:nvPr/>
        </p:nvSpPr>
        <p:spPr>
          <a:xfrm>
            <a:off x="8186552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End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45" name="Google Shape;345;p25"/>
          <p:cNvCxnSpPr>
            <a:stCxn id="337" idx="3"/>
            <a:endCxn id="344" idx="2"/>
          </p:cNvCxnSpPr>
          <p:nvPr/>
        </p:nvCxnSpPr>
        <p:spPr>
          <a:xfrm flipH="1" rot="10800000">
            <a:off x="7785950" y="1556765"/>
            <a:ext cx="400500" cy="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" name="Google Shape;346;p25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5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48" name="Google Shape;348;p25"/>
          <p:cNvCxnSpPr>
            <a:stCxn id="336" idx="0"/>
            <a:endCxn id="341" idx="2"/>
          </p:cNvCxnSpPr>
          <p:nvPr/>
        </p:nvCxnSpPr>
        <p:spPr>
          <a:xfrm flipH="1" rot="10800000">
            <a:off x="5374457" y="1838925"/>
            <a:ext cx="1651500" cy="11379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25"/>
          <p:cNvCxnSpPr>
            <a:stCxn id="340" idx="2"/>
            <a:endCxn id="336" idx="0"/>
          </p:cNvCxnSpPr>
          <p:nvPr/>
        </p:nvCxnSpPr>
        <p:spPr>
          <a:xfrm flipH="1">
            <a:off x="5374492" y="1838875"/>
            <a:ext cx="9900" cy="11379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6"/>
          <p:cNvSpPr/>
          <p:nvPr/>
        </p:nvSpPr>
        <p:spPr>
          <a:xfrm>
            <a:off x="4842592" y="297682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 Function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" name="Google Shape;355;p26"/>
          <p:cNvSpPr/>
          <p:nvPr/>
        </p:nvSpPr>
        <p:spPr>
          <a:xfrm>
            <a:off x="2633492" y="2976825"/>
            <a:ext cx="1267200" cy="56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0000"/>
                </a:solidFill>
                <a:latin typeface="Inter"/>
                <a:ea typeface="Inter"/>
                <a:cs typeface="Inter"/>
                <a:sym typeface="Inter"/>
              </a:rPr>
              <a:t>Error</a:t>
            </a:r>
            <a:endParaRPr b="1" sz="1100">
              <a:solidFill>
                <a:srgbClr val="FF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6" name="Google Shape;356;p26"/>
          <p:cNvSpPr/>
          <p:nvPr/>
        </p:nvSpPr>
        <p:spPr>
          <a:xfrm>
            <a:off x="1307150" y="1140065"/>
            <a:ext cx="6478800" cy="8346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7" name="Google Shape;357;p26"/>
          <p:cNvSpPr/>
          <p:nvPr/>
        </p:nvSpPr>
        <p:spPr>
          <a:xfrm>
            <a:off x="1467411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8" name="Google Shape;358;p26"/>
          <p:cNvSpPr/>
          <p:nvPr/>
        </p:nvSpPr>
        <p:spPr>
          <a:xfrm>
            <a:off x="3109101" y="1274899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</a:t>
            </a:r>
            <a:r>
              <a:rPr b="1" lang="en"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</a:t>
            </a:r>
            <a:endParaRPr b="1" sz="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9" name="Google Shape;359;p26"/>
          <p:cNvSpPr/>
          <p:nvPr/>
        </p:nvSpPr>
        <p:spPr>
          <a:xfrm>
            <a:off x="4750792" y="127487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0" name="Google Shape;360;p26"/>
          <p:cNvSpPr/>
          <p:nvPr/>
        </p:nvSpPr>
        <p:spPr>
          <a:xfrm>
            <a:off x="6392483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61" name="Google Shape;361;p26"/>
          <p:cNvCxnSpPr>
            <a:endCxn id="356" idx="1"/>
          </p:cNvCxnSpPr>
          <p:nvPr/>
        </p:nvCxnSpPr>
        <p:spPr>
          <a:xfrm>
            <a:off x="966350" y="1556765"/>
            <a:ext cx="340800" cy="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2" name="Google Shape;362;p26"/>
          <p:cNvSpPr/>
          <p:nvPr/>
        </p:nvSpPr>
        <p:spPr>
          <a:xfrm>
            <a:off x="8186552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End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3" name="Google Shape;363;p26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6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65" name="Google Shape;365;p26"/>
          <p:cNvCxnSpPr>
            <a:stCxn id="359" idx="2"/>
            <a:endCxn id="355" idx="1"/>
          </p:cNvCxnSpPr>
          <p:nvPr/>
        </p:nvCxnSpPr>
        <p:spPr>
          <a:xfrm rot="5400000">
            <a:off x="3298942" y="1173325"/>
            <a:ext cx="1419900" cy="2751000"/>
          </a:xfrm>
          <a:prstGeom prst="curvedConnector4">
            <a:avLst>
              <a:gd fmla="val 40071" name="adj1"/>
              <a:gd fmla="val 108652" name="adj2"/>
            </a:avLst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366" name="Google Shape;366;p26"/>
          <p:cNvCxnSpPr/>
          <p:nvPr/>
        </p:nvCxnSpPr>
        <p:spPr>
          <a:xfrm>
            <a:off x="3824492" y="3258825"/>
            <a:ext cx="942000" cy="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67" name="Google Shape;367;p26"/>
          <p:cNvCxnSpPr>
            <a:stCxn id="354" idx="0"/>
            <a:endCxn id="358" idx="2"/>
          </p:cNvCxnSpPr>
          <p:nvPr/>
        </p:nvCxnSpPr>
        <p:spPr>
          <a:xfrm rot="10800000">
            <a:off x="3742792" y="1838925"/>
            <a:ext cx="1733400" cy="11379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8" name="Google Shape;368;p26"/>
          <p:cNvSpPr/>
          <p:nvPr/>
        </p:nvSpPr>
        <p:spPr>
          <a:xfrm>
            <a:off x="86527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7"/>
          <p:cNvSpPr/>
          <p:nvPr/>
        </p:nvSpPr>
        <p:spPr>
          <a:xfrm>
            <a:off x="3928192" y="236722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 Function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4" name="Google Shape;374;p27"/>
          <p:cNvSpPr/>
          <p:nvPr/>
        </p:nvSpPr>
        <p:spPr>
          <a:xfrm>
            <a:off x="1307150" y="1140065"/>
            <a:ext cx="6478800" cy="8346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5" name="Google Shape;375;p27"/>
          <p:cNvSpPr/>
          <p:nvPr/>
        </p:nvSpPr>
        <p:spPr>
          <a:xfrm>
            <a:off x="1467411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product_agent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6" name="Google Shape;376;p27"/>
          <p:cNvSpPr/>
          <p:nvPr/>
        </p:nvSpPr>
        <p:spPr>
          <a:xfrm>
            <a:off x="3109101" y="1274899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engineering_</a:t>
            </a:r>
            <a:r>
              <a:rPr b="1" lang="en" sz="8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agent</a:t>
            </a:r>
            <a:endParaRPr b="1" sz="6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7" name="Google Shape;377;p27"/>
          <p:cNvSpPr/>
          <p:nvPr/>
        </p:nvSpPr>
        <p:spPr>
          <a:xfrm>
            <a:off x="4750792" y="1274875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marketing_agent</a:t>
            </a:r>
            <a:endParaRPr b="1" sz="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8" name="Google Shape;378;p27"/>
          <p:cNvSpPr/>
          <p:nvPr/>
        </p:nvSpPr>
        <p:spPr>
          <a:xfrm>
            <a:off x="6392483" y="1274887"/>
            <a:ext cx="1267200" cy="564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DAE0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customer_support_agent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9" name="Google Shape;379;p27"/>
          <p:cNvSpPr/>
          <p:nvPr/>
        </p:nvSpPr>
        <p:spPr>
          <a:xfrm>
            <a:off x="86527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HR_Agent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80" name="Google Shape;380;p27"/>
          <p:cNvCxnSpPr>
            <a:stCxn id="379" idx="6"/>
            <a:endCxn id="374" idx="1"/>
          </p:cNvCxnSpPr>
          <p:nvPr/>
        </p:nvCxnSpPr>
        <p:spPr>
          <a:xfrm>
            <a:off x="966427" y="1556898"/>
            <a:ext cx="340800" cy="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1" name="Google Shape;381;p27"/>
          <p:cNvSpPr/>
          <p:nvPr/>
        </p:nvSpPr>
        <p:spPr>
          <a:xfrm>
            <a:off x="8186552" y="1139598"/>
            <a:ext cx="879900" cy="834600"/>
          </a:xfrm>
          <a:prstGeom prst="ellipse">
            <a:avLst/>
          </a:prstGeom>
          <a:noFill/>
          <a:ln cap="flat" cmpd="sng" w="38100">
            <a:solidFill>
              <a:srgbClr val="D4E3F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Final Response</a:t>
            </a:r>
            <a:endParaRPr b="1" sz="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2" name="Google Shape;382;p27"/>
          <p:cNvSpPr txBox="1"/>
          <p:nvPr/>
        </p:nvSpPr>
        <p:spPr>
          <a:xfrm>
            <a:off x="264050" y="3243800"/>
            <a:ext cx="8537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F9C823"/>
                </a:solidFill>
                <a:latin typeface="Inter"/>
                <a:ea typeface="Inter"/>
                <a:cs typeface="Inter"/>
                <a:sym typeface="Inter"/>
              </a:rPr>
              <a:t>Specific Agent 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to give final response irrespective of </a:t>
            </a:r>
            <a:r>
              <a:rPr lang="en" sz="2000">
                <a:solidFill>
                  <a:srgbClr val="F9C823"/>
                </a:solidFill>
                <a:latin typeface="Inter"/>
                <a:ea typeface="Inter"/>
                <a:cs typeface="Inter"/>
                <a:sym typeface="Inter"/>
              </a:rPr>
              <a:t>no. of turns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for Group Chat</a:t>
            </a:r>
            <a:endParaRPr sz="2000">
              <a:solidFill>
                <a:srgbClr val="85D99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3" name="Google Shape;383;p27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7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8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8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Benefits of </a:t>
            </a: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1" name="Google Shape;391;p28"/>
          <p:cNvSpPr txBox="1"/>
          <p:nvPr/>
        </p:nvSpPr>
        <p:spPr>
          <a:xfrm>
            <a:off x="264052" y="1262600"/>
            <a:ext cx="7995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Inter"/>
              <a:buChar char="●"/>
            </a:pPr>
            <a:r>
              <a:rPr lang="en" sz="2000">
                <a:solidFill>
                  <a:srgbClr val="85D992"/>
                </a:solidFill>
                <a:latin typeface="Inter"/>
                <a:ea typeface="Inter"/>
                <a:cs typeface="Inter"/>
                <a:sym typeface="Inter"/>
              </a:rPr>
              <a:t>Structure and Clarity </a:t>
            </a:r>
            <a:r>
              <a:rPr lang="en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to Group Chat</a:t>
            </a:r>
            <a:endParaRPr sz="2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000"/>
              <a:buFont typeface="Inter"/>
              <a:buChar char="●"/>
            </a:pPr>
            <a:r>
              <a:rPr lang="en" sz="2000">
                <a:solidFill>
                  <a:srgbClr val="85D992"/>
                </a:solidFill>
                <a:latin typeface="Inter"/>
                <a:ea typeface="Inter"/>
                <a:cs typeface="Inter"/>
                <a:sym typeface="Inter"/>
              </a:rPr>
              <a:t>Ensures</a:t>
            </a:r>
            <a:r>
              <a:rPr lang="en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tasks are completed predictably and </a:t>
            </a:r>
            <a:r>
              <a:rPr lang="en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effortlessly</a:t>
            </a:r>
            <a:endParaRPr sz="2000">
              <a:solidFill>
                <a:srgbClr val="85D99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2" name="Google Shape;392;p28"/>
          <p:cNvSpPr txBox="1"/>
          <p:nvPr/>
        </p:nvSpPr>
        <p:spPr>
          <a:xfrm>
            <a:off x="264050" y="1186400"/>
            <a:ext cx="83673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Benefits are as follows:</a:t>
            </a:r>
            <a:endParaRPr sz="2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9"/>
          <p:cNvSpPr txBox="1"/>
          <p:nvPr/>
        </p:nvSpPr>
        <p:spPr>
          <a:xfrm>
            <a:off x="3599700" y="2098400"/>
            <a:ext cx="31638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Thanks!</a:t>
            </a:r>
            <a:endParaRPr sz="36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Ways in which GroupChatManager Choose an Agent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" name="Google Shape;42;p6"/>
          <p:cNvSpPr/>
          <p:nvPr/>
        </p:nvSpPr>
        <p:spPr>
          <a:xfrm>
            <a:off x="2660324" y="16477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Different Selection Criterias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43" name="Google Shape;43;p6"/>
          <p:cNvCxnSpPr>
            <a:stCxn id="42" idx="2"/>
          </p:cNvCxnSpPr>
          <p:nvPr/>
        </p:nvCxnSpPr>
        <p:spPr>
          <a:xfrm>
            <a:off x="4640324" y="22018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4" name="Google Shape;44;p6"/>
          <p:cNvCxnSpPr/>
          <p:nvPr/>
        </p:nvCxnSpPr>
        <p:spPr>
          <a:xfrm flipH="1" rot="10800000">
            <a:off x="1713674" y="2785550"/>
            <a:ext cx="58533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5" name="Google Shape;45;p6"/>
          <p:cNvCxnSpPr/>
          <p:nvPr/>
        </p:nvCxnSpPr>
        <p:spPr>
          <a:xfrm>
            <a:off x="3570810" y="279262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6" name="Google Shape;46;p6"/>
          <p:cNvSpPr/>
          <p:nvPr/>
        </p:nvSpPr>
        <p:spPr>
          <a:xfrm>
            <a:off x="800526" y="314785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2674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Round Robin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47" name="Google Shape;47;p6"/>
          <p:cNvCxnSpPr/>
          <p:nvPr/>
        </p:nvCxnSpPr>
        <p:spPr>
          <a:xfrm>
            <a:off x="7522792" y="2783108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8" name="Google Shape;48;p6"/>
          <p:cNvSpPr/>
          <p:nvPr/>
        </p:nvSpPr>
        <p:spPr>
          <a:xfrm>
            <a:off x="6752186" y="31375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Random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9" name="Google Shape;49;p6"/>
          <p:cNvSpPr/>
          <p:nvPr/>
        </p:nvSpPr>
        <p:spPr>
          <a:xfrm>
            <a:off x="2780610" y="31342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Manual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50" name="Google Shape;50;p6"/>
          <p:cNvSpPr/>
          <p:nvPr/>
        </p:nvSpPr>
        <p:spPr>
          <a:xfrm>
            <a:off x="4797244" y="313880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Auto</a:t>
            </a:r>
            <a:endParaRPr sz="10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51" name="Google Shape;51;p6"/>
          <p:cNvCxnSpPr/>
          <p:nvPr/>
        </p:nvCxnSpPr>
        <p:spPr>
          <a:xfrm>
            <a:off x="1713674" y="2789154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2" name="Google Shape;52;p6"/>
          <p:cNvCxnSpPr/>
          <p:nvPr/>
        </p:nvCxnSpPr>
        <p:spPr>
          <a:xfrm>
            <a:off x="5577690" y="278555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Drawbacks of Each Method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2660324" y="16477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Different Selection Criterias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60" name="Google Shape;60;p7"/>
          <p:cNvCxnSpPr>
            <a:stCxn id="59" idx="2"/>
          </p:cNvCxnSpPr>
          <p:nvPr/>
        </p:nvCxnSpPr>
        <p:spPr>
          <a:xfrm>
            <a:off x="4640324" y="22018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" name="Google Shape;61;p7"/>
          <p:cNvCxnSpPr/>
          <p:nvPr/>
        </p:nvCxnSpPr>
        <p:spPr>
          <a:xfrm flipH="1" rot="10800000">
            <a:off x="1713674" y="2785550"/>
            <a:ext cx="58533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2" name="Google Shape;62;p7"/>
          <p:cNvCxnSpPr/>
          <p:nvPr/>
        </p:nvCxnSpPr>
        <p:spPr>
          <a:xfrm>
            <a:off x="3570810" y="279262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3" name="Google Shape;63;p7"/>
          <p:cNvSpPr/>
          <p:nvPr/>
        </p:nvSpPr>
        <p:spPr>
          <a:xfrm>
            <a:off x="800526" y="314785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2674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Round Robin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64" name="Google Shape;64;p7"/>
          <p:cNvCxnSpPr/>
          <p:nvPr/>
        </p:nvCxnSpPr>
        <p:spPr>
          <a:xfrm>
            <a:off x="7522792" y="2783108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5" name="Google Shape;65;p7"/>
          <p:cNvSpPr/>
          <p:nvPr/>
        </p:nvSpPr>
        <p:spPr>
          <a:xfrm>
            <a:off x="6752186" y="31375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Random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66" name="Google Shape;66;p7"/>
          <p:cNvSpPr/>
          <p:nvPr/>
        </p:nvSpPr>
        <p:spPr>
          <a:xfrm>
            <a:off x="2780610" y="31342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Manual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67" name="Google Shape;67;p7"/>
          <p:cNvSpPr/>
          <p:nvPr/>
        </p:nvSpPr>
        <p:spPr>
          <a:xfrm>
            <a:off x="4797244" y="313880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Auto</a:t>
            </a:r>
            <a:endParaRPr sz="10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68" name="Google Shape;68;p7"/>
          <p:cNvCxnSpPr/>
          <p:nvPr/>
        </p:nvCxnSpPr>
        <p:spPr>
          <a:xfrm>
            <a:off x="1713674" y="2789154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9" name="Google Shape;69;p7"/>
          <p:cNvCxnSpPr/>
          <p:nvPr/>
        </p:nvCxnSpPr>
        <p:spPr>
          <a:xfrm>
            <a:off x="5577690" y="278555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0" name="Google Shape;70;p7"/>
          <p:cNvSpPr txBox="1"/>
          <p:nvPr/>
        </p:nvSpPr>
        <p:spPr>
          <a:xfrm>
            <a:off x="816550" y="3742650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Lacks flexibility, Irrelevant calling of Agents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8"/>
          <p:cNvSpPr txBox="1"/>
          <p:nvPr/>
        </p:nvSpPr>
        <p:spPr>
          <a:xfrm>
            <a:off x="2824650" y="3776325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Time Consuming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" name="Google Shape;77;p8"/>
          <p:cNvSpPr/>
          <p:nvPr/>
        </p:nvSpPr>
        <p:spPr>
          <a:xfrm>
            <a:off x="2660324" y="16477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Different Selection Criterias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78" name="Google Shape;78;p8"/>
          <p:cNvCxnSpPr>
            <a:stCxn id="77" idx="2"/>
          </p:cNvCxnSpPr>
          <p:nvPr/>
        </p:nvCxnSpPr>
        <p:spPr>
          <a:xfrm>
            <a:off x="4640324" y="22018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9" name="Google Shape;79;p8"/>
          <p:cNvCxnSpPr/>
          <p:nvPr/>
        </p:nvCxnSpPr>
        <p:spPr>
          <a:xfrm flipH="1" rot="10800000">
            <a:off x="1713674" y="2785550"/>
            <a:ext cx="58533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0" name="Google Shape;80;p8"/>
          <p:cNvCxnSpPr/>
          <p:nvPr/>
        </p:nvCxnSpPr>
        <p:spPr>
          <a:xfrm>
            <a:off x="3570810" y="279262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1" name="Google Shape;81;p8"/>
          <p:cNvSpPr/>
          <p:nvPr/>
        </p:nvSpPr>
        <p:spPr>
          <a:xfrm>
            <a:off x="800526" y="314785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2674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Round Robin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82" name="Google Shape;82;p8"/>
          <p:cNvCxnSpPr/>
          <p:nvPr/>
        </p:nvCxnSpPr>
        <p:spPr>
          <a:xfrm>
            <a:off x="7522792" y="2783108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3" name="Google Shape;83;p8"/>
          <p:cNvSpPr/>
          <p:nvPr/>
        </p:nvSpPr>
        <p:spPr>
          <a:xfrm>
            <a:off x="6752186" y="31375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Random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84" name="Google Shape;84;p8"/>
          <p:cNvSpPr/>
          <p:nvPr/>
        </p:nvSpPr>
        <p:spPr>
          <a:xfrm>
            <a:off x="2780610" y="31342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Manual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85" name="Google Shape;85;p8"/>
          <p:cNvSpPr/>
          <p:nvPr/>
        </p:nvSpPr>
        <p:spPr>
          <a:xfrm>
            <a:off x="4797244" y="313880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Auto</a:t>
            </a:r>
            <a:endParaRPr sz="10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86" name="Google Shape;86;p8"/>
          <p:cNvCxnSpPr/>
          <p:nvPr/>
        </p:nvCxnSpPr>
        <p:spPr>
          <a:xfrm>
            <a:off x="1713674" y="2789154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7" name="Google Shape;87;p8"/>
          <p:cNvCxnSpPr/>
          <p:nvPr/>
        </p:nvCxnSpPr>
        <p:spPr>
          <a:xfrm>
            <a:off x="5577690" y="278555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8" name="Google Shape;88;p8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Drawbacks of Each Method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9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9"/>
          <p:cNvSpPr txBox="1"/>
          <p:nvPr/>
        </p:nvSpPr>
        <p:spPr>
          <a:xfrm>
            <a:off x="4803625" y="3735200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Won’t consider complex task dependencies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5" name="Google Shape;95;p9"/>
          <p:cNvSpPr/>
          <p:nvPr/>
        </p:nvSpPr>
        <p:spPr>
          <a:xfrm>
            <a:off x="2660324" y="16477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Different Selection Criterias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96" name="Google Shape;96;p9"/>
          <p:cNvCxnSpPr>
            <a:stCxn id="95" idx="2"/>
          </p:cNvCxnSpPr>
          <p:nvPr/>
        </p:nvCxnSpPr>
        <p:spPr>
          <a:xfrm>
            <a:off x="4640324" y="22018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7" name="Google Shape;97;p9"/>
          <p:cNvCxnSpPr/>
          <p:nvPr/>
        </p:nvCxnSpPr>
        <p:spPr>
          <a:xfrm flipH="1" rot="10800000">
            <a:off x="1713674" y="2785550"/>
            <a:ext cx="58533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8" name="Google Shape;98;p9"/>
          <p:cNvCxnSpPr/>
          <p:nvPr/>
        </p:nvCxnSpPr>
        <p:spPr>
          <a:xfrm>
            <a:off x="3570810" y="279262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9" name="Google Shape;99;p9"/>
          <p:cNvSpPr/>
          <p:nvPr/>
        </p:nvSpPr>
        <p:spPr>
          <a:xfrm>
            <a:off x="800526" y="314785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2674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Round Robin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00" name="Google Shape;100;p9"/>
          <p:cNvCxnSpPr/>
          <p:nvPr/>
        </p:nvCxnSpPr>
        <p:spPr>
          <a:xfrm>
            <a:off x="7522792" y="2783108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1" name="Google Shape;101;p9"/>
          <p:cNvSpPr/>
          <p:nvPr/>
        </p:nvSpPr>
        <p:spPr>
          <a:xfrm>
            <a:off x="6752186" y="31375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Random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2" name="Google Shape;102;p9"/>
          <p:cNvSpPr/>
          <p:nvPr/>
        </p:nvSpPr>
        <p:spPr>
          <a:xfrm>
            <a:off x="2780610" y="31342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Manual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3" name="Google Shape;103;p9"/>
          <p:cNvSpPr/>
          <p:nvPr/>
        </p:nvSpPr>
        <p:spPr>
          <a:xfrm>
            <a:off x="4797244" y="313880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Auto</a:t>
            </a:r>
            <a:endParaRPr sz="10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04" name="Google Shape;104;p9"/>
          <p:cNvCxnSpPr/>
          <p:nvPr/>
        </p:nvCxnSpPr>
        <p:spPr>
          <a:xfrm>
            <a:off x="1713674" y="2789154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9"/>
          <p:cNvCxnSpPr/>
          <p:nvPr/>
        </p:nvCxnSpPr>
        <p:spPr>
          <a:xfrm>
            <a:off x="5577690" y="278555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6" name="Google Shape;106;p9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Drawbacks of Each Method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0"/>
          <p:cNvSpPr txBox="1"/>
          <p:nvPr/>
        </p:nvSpPr>
        <p:spPr>
          <a:xfrm>
            <a:off x="6782600" y="3735200"/>
            <a:ext cx="1490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Unpredictable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order might 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disrupt</a:t>
            </a: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tasks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" name="Google Shape;113;p10"/>
          <p:cNvSpPr/>
          <p:nvPr/>
        </p:nvSpPr>
        <p:spPr>
          <a:xfrm>
            <a:off x="2660324" y="16477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Different Selection Criterias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114" name="Google Shape;114;p10"/>
          <p:cNvCxnSpPr>
            <a:stCxn id="113" idx="2"/>
          </p:cNvCxnSpPr>
          <p:nvPr/>
        </p:nvCxnSpPr>
        <p:spPr>
          <a:xfrm>
            <a:off x="4640324" y="22018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0"/>
          <p:cNvCxnSpPr/>
          <p:nvPr/>
        </p:nvCxnSpPr>
        <p:spPr>
          <a:xfrm flipH="1" rot="10800000">
            <a:off x="1713674" y="2785550"/>
            <a:ext cx="58533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0"/>
          <p:cNvCxnSpPr/>
          <p:nvPr/>
        </p:nvCxnSpPr>
        <p:spPr>
          <a:xfrm>
            <a:off x="3570810" y="279262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7" name="Google Shape;117;p10"/>
          <p:cNvSpPr/>
          <p:nvPr/>
        </p:nvSpPr>
        <p:spPr>
          <a:xfrm>
            <a:off x="800526" y="314785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2674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Round Robin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18" name="Google Shape;118;p10"/>
          <p:cNvCxnSpPr/>
          <p:nvPr/>
        </p:nvCxnSpPr>
        <p:spPr>
          <a:xfrm>
            <a:off x="7522792" y="2783108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9" name="Google Shape;119;p10"/>
          <p:cNvSpPr/>
          <p:nvPr/>
        </p:nvSpPr>
        <p:spPr>
          <a:xfrm>
            <a:off x="6752186" y="31375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Random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0" name="Google Shape;120;p10"/>
          <p:cNvSpPr/>
          <p:nvPr/>
        </p:nvSpPr>
        <p:spPr>
          <a:xfrm>
            <a:off x="2780610" y="31342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Manual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21" name="Google Shape;121;p10"/>
          <p:cNvSpPr/>
          <p:nvPr/>
        </p:nvSpPr>
        <p:spPr>
          <a:xfrm>
            <a:off x="4797244" y="313880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Auto</a:t>
            </a:r>
            <a:endParaRPr sz="10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2" name="Google Shape;122;p10"/>
          <p:cNvCxnSpPr/>
          <p:nvPr/>
        </p:nvCxnSpPr>
        <p:spPr>
          <a:xfrm>
            <a:off x="1713674" y="2789154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0"/>
          <p:cNvCxnSpPr/>
          <p:nvPr/>
        </p:nvCxnSpPr>
        <p:spPr>
          <a:xfrm>
            <a:off x="5577690" y="278555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24" name="Google Shape;124;p10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Drawbacks of Each Method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1"/>
          <p:cNvSpPr/>
          <p:nvPr/>
        </p:nvSpPr>
        <p:spPr>
          <a:xfrm>
            <a:off x="2660324" y="11905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Different Selection Criterias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131" name="Google Shape;131;p11"/>
          <p:cNvCxnSpPr>
            <a:stCxn id="130" idx="2"/>
          </p:cNvCxnSpPr>
          <p:nvPr/>
        </p:nvCxnSpPr>
        <p:spPr>
          <a:xfrm>
            <a:off x="4640324" y="17446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1"/>
          <p:cNvCxnSpPr/>
          <p:nvPr/>
        </p:nvCxnSpPr>
        <p:spPr>
          <a:xfrm flipH="1" rot="10800000">
            <a:off x="1713674" y="2328350"/>
            <a:ext cx="58533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1"/>
          <p:cNvCxnSpPr/>
          <p:nvPr/>
        </p:nvCxnSpPr>
        <p:spPr>
          <a:xfrm>
            <a:off x="3570810" y="233542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34" name="Google Shape;134;p11"/>
          <p:cNvSpPr/>
          <p:nvPr/>
        </p:nvSpPr>
        <p:spPr>
          <a:xfrm>
            <a:off x="800526" y="269065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2674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Round Robin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5" name="Google Shape;135;p11"/>
          <p:cNvCxnSpPr/>
          <p:nvPr/>
        </p:nvCxnSpPr>
        <p:spPr>
          <a:xfrm>
            <a:off x="7522792" y="2325908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36" name="Google Shape;136;p11"/>
          <p:cNvSpPr/>
          <p:nvPr/>
        </p:nvSpPr>
        <p:spPr>
          <a:xfrm>
            <a:off x="6752186" y="26803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Random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37" name="Google Shape;137;p11"/>
          <p:cNvSpPr/>
          <p:nvPr/>
        </p:nvSpPr>
        <p:spPr>
          <a:xfrm>
            <a:off x="2780610" y="2677063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Manual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38" name="Google Shape;138;p11"/>
          <p:cNvSpPr/>
          <p:nvPr/>
        </p:nvSpPr>
        <p:spPr>
          <a:xfrm>
            <a:off x="4797244" y="2681600"/>
            <a:ext cx="1580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Auto</a:t>
            </a:r>
            <a:endParaRPr sz="10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9" name="Google Shape;139;p11"/>
          <p:cNvCxnSpPr/>
          <p:nvPr/>
        </p:nvCxnSpPr>
        <p:spPr>
          <a:xfrm>
            <a:off x="1713674" y="2331954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1"/>
          <p:cNvCxnSpPr/>
          <p:nvPr/>
        </p:nvCxnSpPr>
        <p:spPr>
          <a:xfrm>
            <a:off x="5577690" y="232835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41" name="Google Shape;141;p11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Drawbacks of Each Method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" name="Google Shape;142;p11"/>
          <p:cNvSpPr txBox="1"/>
          <p:nvPr/>
        </p:nvSpPr>
        <p:spPr>
          <a:xfrm>
            <a:off x="568852" y="3548600"/>
            <a:ext cx="7995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Cannot handle </a:t>
            </a:r>
            <a:r>
              <a:rPr lang="en" sz="2000">
                <a:solidFill>
                  <a:srgbClr val="F9C823"/>
                </a:solidFill>
                <a:latin typeface="Inter"/>
                <a:ea typeface="Inter"/>
                <a:cs typeface="Inter"/>
                <a:sym typeface="Inter"/>
              </a:rPr>
              <a:t>if-then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decisions</a:t>
            </a:r>
            <a:endParaRPr sz="2000">
              <a:solidFill>
                <a:srgbClr val="85D99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"/>
          <p:cNvSpPr/>
          <p:nvPr/>
        </p:nvSpPr>
        <p:spPr>
          <a:xfrm>
            <a:off x="0" y="-8375"/>
            <a:ext cx="9123600" cy="897600"/>
          </a:xfrm>
          <a:prstGeom prst="rect">
            <a:avLst/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"/>
          <p:cNvSpPr txBox="1"/>
          <p:nvPr/>
        </p:nvSpPr>
        <p:spPr>
          <a:xfrm>
            <a:off x="264050" y="195800"/>
            <a:ext cx="84741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StateFlow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9" name="Google Shape;149;p12"/>
          <p:cNvSpPr/>
          <p:nvPr/>
        </p:nvSpPr>
        <p:spPr>
          <a:xfrm>
            <a:off x="2660324" y="1190500"/>
            <a:ext cx="3960000" cy="5541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StateFlow</a:t>
            </a:r>
            <a:endParaRPr sz="1500">
              <a:solidFill>
                <a:srgbClr val="FFFFFF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150" name="Google Shape;150;p12"/>
          <p:cNvCxnSpPr>
            <a:stCxn id="149" idx="2"/>
          </p:cNvCxnSpPr>
          <p:nvPr/>
        </p:nvCxnSpPr>
        <p:spPr>
          <a:xfrm>
            <a:off x="4640324" y="1744600"/>
            <a:ext cx="0" cy="5775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2"/>
          <p:cNvCxnSpPr/>
          <p:nvPr/>
        </p:nvCxnSpPr>
        <p:spPr>
          <a:xfrm flipH="1" rot="10800000">
            <a:off x="3078822" y="2328342"/>
            <a:ext cx="3131700" cy="3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2"/>
          <p:cNvCxnSpPr/>
          <p:nvPr/>
        </p:nvCxnSpPr>
        <p:spPr>
          <a:xfrm>
            <a:off x="6217522" y="2325900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53" name="Google Shape;153;p12"/>
          <p:cNvSpPr/>
          <p:nvPr/>
        </p:nvSpPr>
        <p:spPr>
          <a:xfrm>
            <a:off x="5805192" y="2680368"/>
            <a:ext cx="845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F9C82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Flow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54" name="Google Shape;154;p12"/>
          <p:cNvSpPr/>
          <p:nvPr/>
        </p:nvSpPr>
        <p:spPr>
          <a:xfrm>
            <a:off x="2660326" y="2677068"/>
            <a:ext cx="845400" cy="478500"/>
          </a:xfrm>
          <a:prstGeom prst="roundRect">
            <a:avLst>
              <a:gd fmla="val 16667" name="adj"/>
            </a:avLst>
          </a:prstGeom>
          <a:solidFill>
            <a:srgbClr val="272528"/>
          </a:solidFill>
          <a:ln cap="flat" cmpd="sng" w="9525">
            <a:solidFill>
              <a:srgbClr val="85D9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Inter Light"/>
                <a:ea typeface="Inter Light"/>
                <a:cs typeface="Inter Light"/>
                <a:sym typeface="Inter Light"/>
              </a:rPr>
              <a:t>State</a:t>
            </a:r>
            <a:endParaRPr sz="1100">
              <a:solidFill>
                <a:srgbClr val="FFFFFF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55" name="Google Shape;155;p12"/>
          <p:cNvCxnSpPr/>
          <p:nvPr/>
        </p:nvCxnSpPr>
        <p:spPr>
          <a:xfrm>
            <a:off x="3078822" y="2331947"/>
            <a:ext cx="0" cy="324600"/>
          </a:xfrm>
          <a:prstGeom prst="straightConnector1">
            <a:avLst/>
          </a:prstGeom>
          <a:noFill/>
          <a:ln cap="flat" cmpd="sng" w="19050">
            <a:solidFill>
              <a:srgbClr val="DAE0E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22667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